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9"/>
  </p:notesMasterIdLst>
  <p:handoutMasterIdLst>
    <p:handoutMasterId r:id="rId30"/>
  </p:handoutMasterIdLst>
  <p:sldIdLst>
    <p:sldId id="256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6" r:id="rId13"/>
    <p:sldId id="305" r:id="rId14"/>
    <p:sldId id="310" r:id="rId15"/>
    <p:sldId id="309" r:id="rId16"/>
    <p:sldId id="307" r:id="rId17"/>
    <p:sldId id="308" r:id="rId18"/>
    <p:sldId id="311" r:id="rId19"/>
    <p:sldId id="313" r:id="rId20"/>
    <p:sldId id="312" r:id="rId21"/>
    <p:sldId id="314" r:id="rId22"/>
    <p:sldId id="315" r:id="rId23"/>
    <p:sldId id="316" r:id="rId24"/>
    <p:sldId id="317" r:id="rId25"/>
    <p:sldId id="318" r:id="rId26"/>
    <p:sldId id="319" r:id="rId27"/>
    <p:sldId id="321" r:id="rId28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A057F9F-20FB-4A39-2507-E232E4C8392C}" name="병민 박" initials="병박" userId="32c5748b2055575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CE8"/>
    <a:srgbClr val="B7C4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5026" autoAdjust="0"/>
  </p:normalViewPr>
  <p:slideViewPr>
    <p:cSldViewPr snapToGrid="0">
      <p:cViewPr>
        <p:scale>
          <a:sx n="100" d="100"/>
          <a:sy n="100" d="100"/>
        </p:scale>
        <p:origin x="115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AEA40C-BE8C-4377-9057-6AF8F8AB43E9}" type="datetime1">
              <a:rPr lang="ko-KR" altLang="en-US" smtClean="0">
                <a:latin typeface="+mj-ea"/>
                <a:ea typeface="+mj-ea"/>
              </a:rPr>
              <a:t>2024-08-31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6B39DDF-7E14-426D-8F72-FA0AB6F5D978}" type="datetime1">
              <a:rPr lang="ko-KR" altLang="en-US" smtClean="0"/>
              <a:pPr/>
              <a:t>2024-08-31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6B3AB32-59DF-41F1-9618-EDFBF5049629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9283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311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47741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4860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7627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9462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5967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2858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2151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9202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4572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1683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6418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22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6899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23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6976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24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284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25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226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26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9215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27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6978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1058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9900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1006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9125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7029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904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548E0D2-8D2A-49DD-81C9-2DF06FB28E58}" type="datetime1">
              <a:rPr lang="ko-KR" altLang="en-US" noProof="0" smtClean="0"/>
              <a:t>2024-08-31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9AAF66-BE8D-40A6-9F92-F0D5431B4707}" type="datetime1">
              <a:rPr lang="ko-KR" altLang="en-US" noProof="0" smtClean="0"/>
              <a:t>2024-08-31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FC65031-79EB-4543-BA10-9DEB98B51A8A}" type="datetime1">
              <a:rPr lang="ko-KR" altLang="en-US" noProof="0" smtClean="0"/>
              <a:t>2024-08-31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610C2A-C0FE-4353-941B-694324488170}" type="datetime1">
              <a:rPr lang="ko-KR" altLang="en-US" noProof="0" smtClean="0"/>
              <a:t>2024-08-31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FA98800-4B48-4290-A2B4-EE590E4011A7}" type="datetime1">
              <a:rPr lang="ko-KR" altLang="en-US" noProof="0" smtClean="0"/>
              <a:t>2024-08-31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34A57C-F4F6-438F-A2CE-5CF31251A767}" type="datetime1">
              <a:rPr lang="ko-KR" altLang="en-US" noProof="0" smtClean="0"/>
              <a:t>2024-08-31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FCE773-4E4A-4873-9CE4-167E09725F50}" type="datetime1">
              <a:rPr lang="ko-KR" altLang="en-US" noProof="0" smtClean="0"/>
              <a:t>2024-08-31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66067D-0A04-4DE5-9C65-2C4CB39AD2AC}" type="datetime1">
              <a:rPr lang="ko-KR" altLang="en-US" noProof="0" smtClean="0"/>
              <a:t>2024-08-31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F90752-A68E-4DDB-B9F3-64EFB3BAD45B}" type="datetime1">
              <a:rPr lang="ko-KR" altLang="en-US" noProof="0" smtClean="0"/>
              <a:t>2024-08-31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5DE1092-F835-49D6-B89F-3300AAB9122B}" type="datetime1">
              <a:rPr lang="ko-KR" altLang="en-US" noProof="0" smtClean="0"/>
              <a:t>2024-08-31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F95DDD-93D4-4EA5-B9FF-AB32653D5712}" type="datetime1">
              <a:rPr lang="ko-KR" altLang="en-US" noProof="0" smtClean="0"/>
              <a:t>2024-08-31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2F5771C-AAAA-4498-A7FA-FDA0602C6663}" type="datetime1">
              <a:rPr lang="ko-KR" altLang="en-US" noProof="0" smtClean="0"/>
              <a:t>2024-08-31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직사각형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그림 6" descr="디지털 연결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920344"/>
            <a:ext cx="10993549" cy="895244"/>
          </a:xfrm>
        </p:spPr>
        <p:txBody>
          <a:bodyPr rtlCol="0" anchor="ctr">
            <a:noAutofit/>
          </a:bodyPr>
          <a:lstStyle/>
          <a:p>
            <a:pPr rtl="0"/>
            <a:r>
              <a:rPr lang="en-US" altLang="ko-KR" sz="3200" dirty="0">
                <a:solidFill>
                  <a:schemeClr val="bg1"/>
                </a:solidFill>
              </a:rPr>
              <a:t>CS229n 2023 | Week 1-1 </a:t>
            </a:r>
            <a:r>
              <a:rPr lang="ko-KR" altLang="en-US" sz="3200" dirty="0">
                <a:solidFill>
                  <a:schemeClr val="bg1"/>
                </a:solidFill>
              </a:rPr>
              <a:t>박병민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5D8AAD93-7538-8792-4A82-811EA57FF388}"/>
              </a:ext>
            </a:extLst>
          </p:cNvPr>
          <p:cNvSpPr txBox="1">
            <a:spLocks/>
          </p:cNvSpPr>
          <p:nvPr/>
        </p:nvSpPr>
        <p:spPr>
          <a:xfrm>
            <a:off x="581191" y="5815588"/>
            <a:ext cx="10993546" cy="484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7A88B70-E6C1-C9AA-0852-BBB4EA09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497"/>
          <a:stretch/>
        </p:blipFill>
        <p:spPr>
          <a:xfrm>
            <a:off x="7032396" y="4505204"/>
            <a:ext cx="4874116" cy="13215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0CFAC3-14A5-6605-8AFD-DF29ECDF13AA}"/>
              </a:ext>
            </a:extLst>
          </p:cNvPr>
          <p:cNvSpPr txBox="1"/>
          <p:nvPr/>
        </p:nvSpPr>
        <p:spPr>
          <a:xfrm>
            <a:off x="581193" y="4767139"/>
            <a:ext cx="6164840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Main idea: train binary logistic regressions for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</a:rPr>
              <a:t>a true pair (center word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</a:rPr>
              <a:t>and a word in its context window)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400" dirty="0"/>
              <a:t>versus </a:t>
            </a:r>
            <a:r>
              <a:rPr lang="en-US" altLang="ko-KR" sz="1400" b="1" dirty="0">
                <a:solidFill>
                  <a:srgbClr val="FF0000"/>
                </a:solidFill>
              </a:rPr>
              <a:t>several noise pairs (the center word paired with a random word)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2: Word Vectors, Word Senses, and Neural Classifiers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EE6C81-C63E-87DE-27BE-47B5241232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8353"/>
          <a:stretch/>
        </p:blipFill>
        <p:spPr>
          <a:xfrm>
            <a:off x="581193" y="2167909"/>
            <a:ext cx="6668693" cy="145236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BA45809-1F66-9D09-2A0A-FDB9609A17F7}"/>
              </a:ext>
            </a:extLst>
          </p:cNvPr>
          <p:cNvSpPr/>
          <p:nvPr/>
        </p:nvSpPr>
        <p:spPr>
          <a:xfrm>
            <a:off x="1940767" y="2519265"/>
            <a:ext cx="1595535" cy="289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5A4069-C691-ABB6-1E3C-AACCDE138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539" y="2001860"/>
            <a:ext cx="4548569" cy="30771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36F031B-D724-E520-C16C-E593905EBF44}"/>
              </a:ext>
            </a:extLst>
          </p:cNvPr>
          <p:cNvSpPr/>
          <p:nvPr/>
        </p:nvSpPr>
        <p:spPr>
          <a:xfrm>
            <a:off x="3547872" y="2322576"/>
            <a:ext cx="2651760" cy="413853"/>
          </a:xfrm>
          <a:custGeom>
            <a:avLst/>
            <a:gdLst>
              <a:gd name="connsiteX0" fmla="*/ 2651760 w 2651760"/>
              <a:gd name="connsiteY0" fmla="*/ 0 h 413853"/>
              <a:gd name="connsiteX1" fmla="*/ 1225296 w 2651760"/>
              <a:gd name="connsiteY1" fmla="*/ 384048 h 413853"/>
              <a:gd name="connsiteX2" fmla="*/ 0 w 2651760"/>
              <a:gd name="connsiteY2" fmla="*/ 359664 h 41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1760" h="413853">
                <a:moveTo>
                  <a:pt x="2651760" y="0"/>
                </a:moveTo>
                <a:cubicBezTo>
                  <a:pt x="2159508" y="162052"/>
                  <a:pt x="1667256" y="324104"/>
                  <a:pt x="1225296" y="384048"/>
                </a:cubicBezTo>
                <a:cubicBezTo>
                  <a:pt x="783336" y="443992"/>
                  <a:pt x="391668" y="401828"/>
                  <a:pt x="0" y="35966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BF868D-0B71-DA8B-DAFD-1506BFE9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8489" y="3786327"/>
            <a:ext cx="6355022" cy="112029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46C0F9-DC9C-CC98-ADD8-D2996FF71CA2}"/>
              </a:ext>
            </a:extLst>
          </p:cNvPr>
          <p:cNvSpPr/>
          <p:nvPr/>
        </p:nvSpPr>
        <p:spPr>
          <a:xfrm>
            <a:off x="8145624" y="4002833"/>
            <a:ext cx="839756" cy="5691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87FE99-0AC7-5E8C-08F9-C4D48EF725C4}"/>
              </a:ext>
            </a:extLst>
          </p:cNvPr>
          <p:cNvSpPr/>
          <p:nvPr/>
        </p:nvSpPr>
        <p:spPr>
          <a:xfrm>
            <a:off x="4584440" y="4045668"/>
            <a:ext cx="839756" cy="569167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508960-B5CC-90AE-2125-6062F1C3DC2B}"/>
              </a:ext>
            </a:extLst>
          </p:cNvPr>
          <p:cNvSpPr txBox="1"/>
          <p:nvPr/>
        </p:nvSpPr>
        <p:spPr>
          <a:xfrm>
            <a:off x="1127278" y="6175209"/>
            <a:ext cx="1014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주어진 중심 단어에 대해 실제 문맥 단어가 나타날 확률을 최대화하고, 무작위 단어가 나타날 확률을 최소화함.</a:t>
            </a:r>
          </a:p>
        </p:txBody>
      </p:sp>
    </p:spTree>
    <p:extLst>
      <p:ext uri="{BB962C8B-B14F-4D97-AF65-F5344CB8AC3E}">
        <p14:creationId xmlns:p14="http://schemas.microsoft.com/office/powerpoint/2010/main" val="541153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2: Word Vectors, Word Senses, and Neural Classifiers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7A55F4-CE31-1515-8591-63D6833E2AB2}"/>
                  </a:ext>
                </a:extLst>
              </p:cNvPr>
              <p:cNvSpPr txBox="1"/>
              <p:nvPr/>
            </p:nvSpPr>
            <p:spPr>
              <a:xfrm>
                <a:off x="581193" y="3485516"/>
                <a:ext cx="11029616" cy="2636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/>
                  <a:t>log </a:t>
                </a:r>
                <a:r>
                  <a:rPr lang="ko-KR" altLang="en-US" sz="1400" dirty="0"/>
                  <a:t>함수와 </a:t>
                </a:r>
                <a:r>
                  <a:rPr lang="ko-KR" altLang="en-US" sz="1400" dirty="0" err="1"/>
                  <a:t>시그모이드</a:t>
                </a:r>
                <a:r>
                  <a:rPr lang="ko-KR" altLang="en-US" sz="1400" dirty="0"/>
                  <a:t> 함수</a:t>
                </a:r>
                <a:r>
                  <a:rPr lang="en-US" altLang="ko-KR" sz="1400" dirty="0"/>
                  <a:t>(σ)</a:t>
                </a:r>
                <a:r>
                  <a:rPr lang="ko-KR" altLang="en-US" sz="1400" dirty="0"/>
                  <a:t>가 결합된 형태는 로지스틱 손실</a:t>
                </a:r>
                <a:r>
                  <a:rPr lang="en-US" altLang="ko-KR" sz="1400" dirty="0"/>
                  <a:t>(Logistic Loss)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/>
                  <a:t>첫 번째 항은 실제 문맥 단어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ko-KR" sz="1400" dirty="0"/>
                  <a:t>​</a:t>
                </a:r>
                <a:r>
                  <a:rPr lang="ko-KR" altLang="en-US" sz="1400" dirty="0"/>
                  <a:t>와 중심 단어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400" dirty="0"/>
                  <a:t>​ </a:t>
                </a:r>
                <a:r>
                  <a:rPr lang="ko-KR" altLang="en-US" sz="1400" dirty="0"/>
                  <a:t>의 내적을 기반으로 한 로지스틱 손실을 최소화함</a:t>
                </a:r>
                <a:r>
                  <a:rPr lang="en-US" altLang="ko-KR" sz="14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/>
                  <a:t>두 번째 항은 무작위로 선택된 𝑘개의 </a:t>
                </a:r>
                <a:r>
                  <a:rPr lang="en-US" altLang="ko-KR" sz="1400" dirty="0"/>
                  <a:t>'</a:t>
                </a:r>
                <a:r>
                  <a:rPr lang="ko-KR" altLang="en-US" sz="1400" dirty="0"/>
                  <a:t>부정적</a:t>
                </a:r>
                <a:r>
                  <a:rPr lang="en-US" altLang="ko-KR" sz="1400" dirty="0"/>
                  <a:t>' </a:t>
                </a:r>
                <a:r>
                  <a:rPr lang="ko-KR" altLang="en-US" sz="1400" dirty="0"/>
                  <a:t>단어들과 중심 단어 간의 내적에 대한 로지스틱 손실을 최소화함</a:t>
                </a:r>
                <a:r>
                  <a:rPr lang="en-US" altLang="ko-KR" sz="1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ko-KR" altLang="en-US" sz="1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/>
                  <a:t>부정적 샘플은 주어진 단어 확률에 따라 </a:t>
                </a:r>
                <a:r>
                  <a:rPr lang="ko-KR" altLang="en-US" sz="1400" dirty="0" err="1"/>
                  <a:t>샘플링되며</a:t>
                </a:r>
                <a:r>
                  <a:rPr lang="ko-KR" altLang="en-US" sz="1400" dirty="0"/>
                  <a:t>, 이때 단어의 빈도수에 따라 가중치가 조정됨. </a:t>
                </a:r>
                <a:br>
                  <a:rPr lang="en-US" altLang="ko-KR" sz="1400" dirty="0"/>
                </a:br>
                <a:r>
                  <a:rPr lang="ko-KR" altLang="en-US" sz="1400" dirty="0"/>
                  <a:t>일반적으로, </a:t>
                </a:r>
                <a:r>
                  <a:rPr lang="ko-KR" altLang="en-US" sz="1400" b="1" dirty="0"/>
                  <a:t>단어의 빈도 </a:t>
                </a:r>
                <a14:m>
                  <m:oMath xmlns:m="http://schemas.openxmlformats.org/officeDocument/2006/math">
                    <m:r>
                      <a:rPr lang="ko-KR" altLang="en-US" sz="14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ko-KR" altLang="en-US" sz="14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400" b="1" i="1" dirty="0" err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ko-KR" altLang="en-US" sz="1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 b="1" dirty="0"/>
                  <a:t>의 3/4 제곱으로 </a:t>
                </a:r>
                <a:r>
                  <a:rPr lang="ko-KR" altLang="en-US" sz="1400" b="1" dirty="0" err="1"/>
                  <a:t>샘플링하여</a:t>
                </a:r>
                <a:r>
                  <a:rPr lang="ko-KR" altLang="en-US" sz="1400" b="1" dirty="0"/>
                  <a:t>, 드문 단어가 더 자주 선택될 가능성을 높임.</a:t>
                </a:r>
              </a:p>
              <a:p>
                <a:pPr>
                  <a:lnSpc>
                    <a:spcPct val="150000"/>
                  </a:lnSpc>
                </a:pPr>
                <a:endParaRPr lang="ko-KR" alt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7A55F4-CE31-1515-8591-63D6833E2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3" y="3485516"/>
                <a:ext cx="11029616" cy="2636043"/>
              </a:xfrm>
              <a:prstGeom prst="rect">
                <a:avLst/>
              </a:prstGeom>
              <a:blipFill>
                <a:blip r:embed="rId3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12A6560D-7E03-6DF4-AC10-DBCC13360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171" y="2181342"/>
            <a:ext cx="8376849" cy="101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41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2: Word Vectors, Word Senses, and Neural Classifiers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F2CFE4-95EC-3FC5-93F8-E2C348D4DA9C}"/>
              </a:ext>
            </a:extLst>
          </p:cNvPr>
          <p:cNvSpPr txBox="1"/>
          <p:nvPr/>
        </p:nvSpPr>
        <p:spPr>
          <a:xfrm>
            <a:off x="581193" y="2118049"/>
            <a:ext cx="11029616" cy="1481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Co-occurrence matrix</a:t>
            </a:r>
            <a:r>
              <a:rPr lang="ko-KR" altLang="en-US" sz="1400" b="1" dirty="0"/>
              <a:t>는</a:t>
            </a:r>
            <a:r>
              <a:rPr lang="ko-KR" altLang="en-US" sz="1400" dirty="0"/>
              <a:t> </a:t>
            </a:r>
            <a:r>
              <a:rPr lang="ko-KR" altLang="en-US" sz="1400" b="1" dirty="0"/>
              <a:t>전체 문서나 특정 윈도우 내에서 단어의 동시 발생 빈도를 캡처</a:t>
            </a:r>
            <a:r>
              <a:rPr lang="ko-KR" altLang="en-US" sz="1400" dirty="0"/>
              <a:t>하지만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차원의 저주 문제로 인해 문서와 어휘의 크기가 커질수록 행렬의 크기가 기하급수적으로 증가하여 계산이 복잡해짐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Word2Vec</a:t>
            </a:r>
            <a:r>
              <a:rPr lang="ko-KR" altLang="en-US" sz="1400" b="1" dirty="0"/>
              <a:t>은 </a:t>
            </a:r>
            <a:r>
              <a:rPr lang="en-US" altLang="ko-KR" sz="1400" b="1" dirty="0"/>
              <a:t>co-occurrence matrix </a:t>
            </a:r>
            <a:r>
              <a:rPr lang="ko-KR" altLang="en-US" sz="1400" b="1" dirty="0"/>
              <a:t>대신 </a:t>
            </a:r>
            <a:r>
              <a:rPr lang="en-US" altLang="ko-KR" sz="1400" b="1" dirty="0"/>
              <a:t>negative sampling</a:t>
            </a:r>
            <a:r>
              <a:rPr lang="ko-KR" altLang="en-US" sz="1400" b="1" dirty="0"/>
              <a:t>을 사용</a:t>
            </a:r>
            <a:r>
              <a:rPr lang="ko-KR" altLang="en-US" sz="1400" dirty="0"/>
              <a:t>하여 차원이 커지는 문제를 해결하고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br>
              <a:rPr lang="en-US" altLang="ko-KR" sz="1400" dirty="0"/>
            </a:br>
            <a:r>
              <a:rPr lang="ko-KR" altLang="en-US" sz="1400" dirty="0"/>
              <a:t>무작위 부정 단어와의 관계를 최소화함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5A3CC2-3B56-AC99-9FBA-3B05EEB77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411" y="3928188"/>
            <a:ext cx="5698398" cy="26912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2BF9C8-B752-D616-F13C-D0C473E9B883}"/>
              </a:ext>
            </a:extLst>
          </p:cNvPr>
          <p:cNvSpPr txBox="1"/>
          <p:nvPr/>
        </p:nvSpPr>
        <p:spPr>
          <a:xfrm>
            <a:off x="582299" y="3599930"/>
            <a:ext cx="5330112" cy="295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/>
              <a:t>Simple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count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co-occurrence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vectors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어휘가 증가할수록 벡터 크기가 커지며, 매우 높은 차원으로 인해 많은 저장 공간이 필요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희소성 문제를 일으켜 모델의 안정성이 떨어짐.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중요한 정보를 고정된 작은 차원(25~1000 차원)의 밀집 벡터에 저장하여 해결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SVD(</a:t>
            </a:r>
            <a:r>
              <a:rPr lang="ko-KR" altLang="en-US" sz="1400" dirty="0" err="1"/>
              <a:t>Singular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Decomposition</a:t>
            </a:r>
            <a:r>
              <a:rPr lang="ko-KR" altLang="en-US" sz="1400" dirty="0"/>
              <a:t>)와 같은 차원 축소 기법 및 "</a:t>
            </a:r>
            <a:r>
              <a:rPr lang="ko-KR" altLang="en-US" sz="1400" dirty="0" err="1"/>
              <a:t>Hacks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X</a:t>
            </a:r>
            <a:r>
              <a:rPr lang="ko-KR" altLang="en-US" sz="1400" dirty="0"/>
              <a:t>" 기법이 제시됨.</a:t>
            </a:r>
          </a:p>
        </p:txBody>
      </p:sp>
    </p:spTree>
    <p:extLst>
      <p:ext uri="{BB962C8B-B14F-4D97-AF65-F5344CB8AC3E}">
        <p14:creationId xmlns:p14="http://schemas.microsoft.com/office/powerpoint/2010/main" val="3770477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2: Word Vectors, Word Senses, and Neural Classifiers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11020D-DFD9-7728-176D-F0BBD199C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745" y="2432644"/>
            <a:ext cx="8362509" cy="344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315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2: Word Vectors, Word Senses, and Neural Classifiers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F0C00-8C31-80B5-C0E1-AAA00E317F83}"/>
              </a:ext>
            </a:extLst>
          </p:cNvPr>
          <p:cNvSpPr txBox="1"/>
          <p:nvPr/>
        </p:nvSpPr>
        <p:spPr>
          <a:xfrm>
            <a:off x="3734189" y="5663230"/>
            <a:ext cx="47236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/>
              <a:t>임베딩된</a:t>
            </a:r>
            <a:r>
              <a:rPr lang="ko-KR" altLang="en-US" sz="1400" b="1" dirty="0"/>
              <a:t> 두 단어벡터의 내적</a:t>
            </a:r>
            <a:r>
              <a:rPr lang="ko-KR" altLang="en-US" sz="1400" dirty="0"/>
              <a:t>이</a:t>
            </a:r>
            <a:r>
              <a:rPr lang="ko-KR" altLang="en-US" sz="1400" b="1" dirty="0"/>
              <a:t> </a:t>
            </a:r>
            <a:r>
              <a:rPr lang="ko-KR" altLang="en-US" sz="1400" dirty="0"/>
              <a:t>코퍼스 전체에서의 </a:t>
            </a:r>
            <a:br>
              <a:rPr lang="en-US" altLang="ko-KR" sz="1400" dirty="0"/>
            </a:br>
            <a:r>
              <a:rPr lang="en-US" altLang="ko-KR" sz="1400" b="1" dirty="0"/>
              <a:t>co-occurrence probability</a:t>
            </a:r>
            <a:r>
              <a:rPr lang="ko-KR" altLang="en-US" sz="1400" b="1" dirty="0"/>
              <a:t>의 </a:t>
            </a:r>
            <a:r>
              <a:rPr lang="ko-KR" altLang="en-US" sz="1400" b="1" dirty="0" err="1"/>
              <a:t>로그값</a:t>
            </a:r>
            <a:r>
              <a:rPr lang="ko-KR" altLang="en-US" sz="1400" dirty="0" err="1"/>
              <a:t>이</a:t>
            </a:r>
            <a:r>
              <a:rPr lang="ko-KR" altLang="en-US" sz="1400" dirty="0"/>
              <a:t> 되도록 정의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09D78C-A600-D8D0-6258-79FC37F1F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07" y="2367342"/>
            <a:ext cx="4809348" cy="26465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4C8EBB-10DB-C03E-A7C7-0CA6E8DB0C25}"/>
                  </a:ext>
                </a:extLst>
              </p:cNvPr>
              <p:cNvSpPr txBox="1"/>
              <p:nvPr/>
            </p:nvSpPr>
            <p:spPr>
              <a:xfrm flipH="1">
                <a:off x="6096000" y="4393945"/>
                <a:ext cx="33680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/>
                  <a:t>기체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sz="1400" b="1" dirty="0"/>
                  <a:t> 고체로의 의미요소 분석</a:t>
                </a:r>
                <a:r>
                  <a:rPr lang="en-US" altLang="ko-KR" sz="1400" b="1" dirty="0"/>
                  <a:t>?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ko-KR" altLang="en-US" sz="1400" b="1" dirty="0"/>
                  <a:t> 동시 발생 확률</a:t>
                </a:r>
                <a:r>
                  <a:rPr lang="en-US" altLang="ko-KR" sz="1400" b="1" dirty="0"/>
                  <a:t>!</a:t>
                </a:r>
                <a:r>
                  <a:rPr lang="ko-KR" altLang="en-US" sz="1400" b="1" dirty="0"/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4C8EBB-10DB-C03E-A7C7-0CA6E8DB0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096000" y="4393945"/>
                <a:ext cx="3368041" cy="523220"/>
              </a:xfrm>
              <a:prstGeom prst="rect">
                <a:avLst/>
              </a:prstGeom>
              <a:blipFill>
                <a:blip r:embed="rId4"/>
                <a:stretch>
                  <a:fillRect l="-542" t="-2326" b="-104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734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2: Word Vectors, Word Senses, and Neural Classifiers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C7273B-7622-7657-56E6-9A5C2471A948}"/>
                  </a:ext>
                </a:extLst>
              </p:cNvPr>
              <p:cNvSpPr txBox="1"/>
              <p:nvPr/>
            </p:nvSpPr>
            <p:spPr>
              <a:xfrm>
                <a:off x="581193" y="4721515"/>
                <a:ext cx="11081452" cy="1320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/>
                  <a:t>Log-bilinear 모델: </a:t>
                </a:r>
                <a:r>
                  <a:rPr lang="ko-KR" altLang="en-US" sz="1400" b="1" dirty="0"/>
                  <a:t>두 단어 사이의 공기 확률을 단어 벡터 공간에서 선형적으로 표현</a:t>
                </a:r>
                <a:r>
                  <a:rPr lang="ko-KR" altLang="en-US" sz="1400" dirty="0"/>
                  <a:t>하기 위해 두 단어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4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400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400" i="1" dirty="0" err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400" dirty="0"/>
                  <a:t>의 내적이 </a:t>
                </a:r>
                <a14:m>
                  <m:oMath xmlns:m="http://schemas.openxmlformats.org/officeDocument/2006/math">
                    <m:r>
                      <a:rPr lang="ko-KR" altLang="en-US" sz="1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ko-KR" alt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i="1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ko-KR" altLang="en-US" sz="1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/>
                  <a:t>의 로그 값으로 정의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ko-KR" alt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/>
                  <a:t>벡터 차이를 통한 비율: </a:t>
                </a:r>
                <a:r>
                  <a:rPr lang="ko-KR" altLang="en-US" sz="1400" b="1" dirty="0"/>
                  <a:t>특정 단어</a:t>
                </a:r>
                <a:r>
                  <a:rPr lang="en-US" altLang="ko-KR" sz="1400" b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ko-KR" sz="1400" b="1" dirty="0"/>
                  <a:t>)</a:t>
                </a:r>
                <a:r>
                  <a:rPr lang="ko-KR" altLang="en-US" sz="1400" b="1" dirty="0"/>
                  <a:t>가 두 다른 단어</a:t>
                </a:r>
                <a:r>
                  <a:rPr lang="en-US" altLang="ko-KR" sz="1400" b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ko-KR" sz="1400" b="1" dirty="0"/>
                  <a:t>)</a:t>
                </a:r>
                <a:r>
                  <a:rPr lang="ko-KR" altLang="en-US" sz="1400" b="1" dirty="0"/>
                  <a:t>와의 관계에서 어떤 단어에 더 가깝다는 것을 표현하기 위해</a:t>
                </a:r>
                <a:r>
                  <a:rPr lang="ko-KR" alt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4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sz="1400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ko-KR" altLang="en-US" sz="1400" i="1" dirty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ko-KR" altLang="en-US" sz="14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 dirty="0" err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400" i="1" dirty="0" err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ko-KR" altLang="en-US" sz="1400" dirty="0"/>
                  <a:t>의 </a:t>
                </a:r>
                <a:r>
                  <a:rPr lang="ko-KR" altLang="en-US" sz="1400" dirty="0" err="1"/>
                  <a:t>내적를</a:t>
                </a:r>
                <a:r>
                  <a:rPr lang="ko-KR" altLang="en-US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sz="1400" i="1" dirty="0" err="1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400" i="1" dirty="0" err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ko-KR" altLang="en-US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400" i="1" dirty="0" err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ko-KR" altLang="en-US" sz="1400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ko-KR" altLang="en-US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400" i="1" dirty="0" err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ko-KR" altLang="en-US" sz="1400" i="1" dirty="0" err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ko-KR" altLang="en-US" sz="1400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i="1" dirty="0">
                        <a:latin typeface="Cambria Math" panose="02040503050406030204" pitchFamily="18" charset="0"/>
                      </a:rPr>
                      <m:t>으</m:t>
                    </m:r>
                  </m:oMath>
                </a14:m>
                <a:r>
                  <a:rPr lang="ko-KR" altLang="en-US" sz="1400" dirty="0"/>
                  <a:t>로 표현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C7273B-7622-7657-56E6-9A5C2471A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3" y="4721515"/>
                <a:ext cx="11081452" cy="1320170"/>
              </a:xfrm>
              <a:prstGeom prst="rect">
                <a:avLst/>
              </a:prstGeom>
              <a:blipFill>
                <a:blip r:embed="rId3"/>
                <a:stretch>
                  <a:fillRect l="-55" t="-1389" b="-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90934CB4-858E-5C78-065F-CB798464D50D}"/>
              </a:ext>
            </a:extLst>
          </p:cNvPr>
          <p:cNvGrpSpPr/>
          <p:nvPr/>
        </p:nvGrpSpPr>
        <p:grpSpPr>
          <a:xfrm>
            <a:off x="529356" y="2621964"/>
            <a:ext cx="11133289" cy="1195576"/>
            <a:chOff x="477520" y="2336597"/>
            <a:chExt cx="11133289" cy="119557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1DB18C6-6465-CB18-4C17-7774231DE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58" t="38133"/>
            <a:stretch/>
          </p:blipFill>
          <p:spPr>
            <a:xfrm>
              <a:off x="5872480" y="2336597"/>
              <a:ext cx="5738329" cy="119557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1D0E19-8528-1287-1F23-8EEF19936235}"/>
                </a:ext>
              </a:extLst>
            </p:cNvPr>
            <p:cNvSpPr txBox="1"/>
            <p:nvPr/>
          </p:nvSpPr>
          <p:spPr>
            <a:xfrm>
              <a:off x="477520" y="2565053"/>
              <a:ext cx="384048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/>
                <a:t>단어 벡터 공간에서 선형 의미 구성 요소로 </a:t>
              </a:r>
              <a:r>
                <a:rPr lang="en-US" altLang="ko-KR" sz="1400" b="1" dirty="0"/>
                <a:t>co-occurrence probability</a:t>
              </a:r>
              <a:r>
                <a:rPr lang="ko-KR" altLang="en-US" sz="1400" b="1" dirty="0"/>
                <a:t>의 비율로 </a:t>
              </a:r>
              <a:br>
                <a:rPr lang="en-US" altLang="ko-KR" sz="1400" b="1" dirty="0"/>
              </a:br>
              <a:r>
                <a:rPr lang="ko-KR" altLang="en-US" sz="1400" b="1" dirty="0"/>
                <a:t>표현할 수 있는가</a:t>
              </a:r>
              <a:r>
                <a:rPr lang="en-US" altLang="ko-KR" sz="1400" b="1" dirty="0"/>
                <a:t>?</a:t>
              </a:r>
              <a:endParaRPr lang="ko-KR" altLang="en-US" sz="1400" b="1" dirty="0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2CE34C4-B5C2-77AE-4944-D2E4C38005AA}"/>
                </a:ext>
              </a:extLst>
            </p:cNvPr>
            <p:cNvSpPr/>
            <p:nvPr/>
          </p:nvSpPr>
          <p:spPr>
            <a:xfrm>
              <a:off x="4389121" y="2758915"/>
              <a:ext cx="1412240" cy="35094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9437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2: Word Vectors, Word Senses, and Neural Classifiers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B3A1104-4BE2-3770-022D-9C97084F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" y="2887630"/>
            <a:ext cx="5468364" cy="30361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5E34FA-EC26-327B-5F53-34D9B5D11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445" y="2748899"/>
            <a:ext cx="5491527" cy="331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12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2: Word Vectors, Word Senses, and Neural Classifiers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F97F02-C0CC-D33A-E5CF-F6FF9492C4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2069"/>
          <a:stretch/>
        </p:blipFill>
        <p:spPr>
          <a:xfrm>
            <a:off x="581193" y="2023930"/>
            <a:ext cx="3432130" cy="7592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DA8C54-3AD6-999E-A633-268D5CB73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042" y="2296794"/>
            <a:ext cx="5619445" cy="4167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7CDE7A-51E9-D6B2-2676-A415DC8E475B}"/>
              </a:ext>
            </a:extLst>
          </p:cNvPr>
          <p:cNvSpPr txBox="1"/>
          <p:nvPr/>
        </p:nvSpPr>
        <p:spPr>
          <a:xfrm>
            <a:off x="581193" y="3089139"/>
            <a:ext cx="5384178" cy="3374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단어 </a:t>
            </a:r>
            <a:r>
              <a:rPr lang="ko-KR" altLang="en-US" sz="1400" dirty="0" err="1"/>
              <a:t>임베딩에서는</a:t>
            </a:r>
            <a:r>
              <a:rPr lang="ko-KR" altLang="en-US" sz="1400" dirty="0"/>
              <a:t> </a:t>
            </a:r>
            <a:r>
              <a:rPr lang="ko-KR" altLang="en-US" sz="1400" b="1" dirty="0"/>
              <a:t>단어의 다양한 의미가 선형 중첩으로 </a:t>
            </a:r>
            <a:br>
              <a:rPr lang="en-US" altLang="ko-KR" sz="1400" b="1" dirty="0"/>
            </a:br>
            <a:r>
              <a:rPr lang="ko-KR" altLang="en-US" sz="1400" b="1" dirty="0"/>
              <a:t>표현</a:t>
            </a:r>
            <a:r>
              <a:rPr lang="ko-KR" altLang="en-US" sz="1400" dirty="0"/>
              <a:t>되며</a:t>
            </a:r>
            <a:r>
              <a:rPr lang="en-US" altLang="ko-KR" sz="1400" dirty="0"/>
              <a:t>, </a:t>
            </a:r>
            <a:r>
              <a:rPr lang="ko-KR" altLang="en-US" sz="1400" dirty="0"/>
              <a:t>단어 벡터는 여러 의미 벡터의 가중합으로 나타남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ko-KR" altLang="en-US" sz="1400" b="1" dirty="0"/>
              <a:t>각 의미의 빈도에 따라 가중치가 부여됨</a:t>
            </a:r>
            <a:r>
              <a:rPr lang="en-US" altLang="ko-KR" sz="1400" b="1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가중치는 해당 의미의 빈도에 비례</a:t>
            </a:r>
            <a:r>
              <a:rPr lang="ko-KR" altLang="en-US" sz="1400" dirty="0"/>
              <a:t>하며</a:t>
            </a:r>
            <a:r>
              <a:rPr lang="en-US" altLang="ko-KR" sz="1400" dirty="0"/>
              <a:t>, </a:t>
            </a:r>
            <a:r>
              <a:rPr lang="ko-KR" altLang="en-US" sz="1400" dirty="0"/>
              <a:t>자주 사용되는 </a:t>
            </a:r>
            <a:br>
              <a:rPr lang="en-US" altLang="ko-KR" sz="1400" dirty="0"/>
            </a:br>
            <a:r>
              <a:rPr lang="ko-KR" altLang="en-US" sz="1400" dirty="0"/>
              <a:t>의미일수록 단어 벡터에 더 큰 영향을 미침</a:t>
            </a:r>
            <a:r>
              <a:rPr lang="en-US" altLang="ko-KR" sz="14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희소 코딩 접근법을 통해 단어의 서로 다른 의미를 </a:t>
            </a:r>
            <a:br>
              <a:rPr lang="en-US" altLang="ko-KR" sz="1400" b="1" dirty="0"/>
            </a:br>
            <a:r>
              <a:rPr lang="ko-KR" altLang="en-US" sz="1400" b="1" dirty="0"/>
              <a:t>독립적으로 분리할 수 있음</a:t>
            </a:r>
            <a:r>
              <a:rPr lang="en-US" altLang="ko-KR" sz="1400" b="1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예를 들어</a:t>
            </a:r>
            <a:r>
              <a:rPr lang="en-US" altLang="ko-KR" sz="1400" dirty="0"/>
              <a:t>, "tie"</a:t>
            </a:r>
            <a:r>
              <a:rPr lang="ko-KR" altLang="en-US" sz="1400" dirty="0"/>
              <a:t>라는 단어는 서로 다른 맥락에서 </a:t>
            </a:r>
            <a:br>
              <a:rPr lang="en-US" altLang="ko-KR" sz="1400" dirty="0"/>
            </a:br>
            <a:r>
              <a:rPr lang="ko-KR" altLang="en-US" sz="1400" dirty="0"/>
              <a:t>다양한 의미로 사용될 수 있음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28370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2: Word Vectors, Word Senses, and Neural Classifiers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423FC8-2831-4E32-4B0B-7E5D478D0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498" y="2143160"/>
            <a:ext cx="5358055" cy="25716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63F04D-DB45-53B8-0E2C-6D9679C5C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474" y="2143160"/>
            <a:ext cx="2747532" cy="2576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EF05B5-45FB-4734-1F15-CCC4791E1148}"/>
              </a:ext>
            </a:extLst>
          </p:cNvPr>
          <p:cNvSpPr txBox="1"/>
          <p:nvPr/>
        </p:nvSpPr>
        <p:spPr>
          <a:xfrm>
            <a:off x="4610753" y="5497062"/>
            <a:ext cx="297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Word vector</a:t>
            </a:r>
            <a:r>
              <a:rPr lang="ko-KR" altLang="en-US" sz="1400" b="1" dirty="0"/>
              <a:t>를 </a:t>
            </a:r>
            <a:r>
              <a:rPr lang="en-US" altLang="ko-KR" sz="1400" b="1" dirty="0"/>
              <a:t>classify</a:t>
            </a:r>
            <a:r>
              <a:rPr lang="ko-KR" altLang="en-US" sz="1400" b="1" dirty="0"/>
              <a:t>하는 방법</a:t>
            </a:r>
            <a:r>
              <a:rPr lang="en-US" altLang="ko-KR" sz="1400" b="1" dirty="0"/>
              <a:t>?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3796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2: Word Vectors, Word Senses, and Neural Classifiers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152C61-182E-11D6-AA75-505E794547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2979" b="61071"/>
          <a:stretch/>
        </p:blipFill>
        <p:spPr>
          <a:xfrm>
            <a:off x="687977" y="2486981"/>
            <a:ext cx="4110446" cy="1247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DCE929-0797-6EF5-DEB2-7D670F7C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0764"/>
          <a:stretch/>
        </p:blipFill>
        <p:spPr>
          <a:xfrm>
            <a:off x="581193" y="4484454"/>
            <a:ext cx="5730763" cy="1103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E9492C-AE8A-EC91-D572-967A8274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429"/>
          <a:stretch/>
        </p:blipFill>
        <p:spPr>
          <a:xfrm>
            <a:off x="1235944" y="5653540"/>
            <a:ext cx="4421261" cy="7986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4EB67C-0634-5DB4-7B4A-57B2BDD17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973" y="4393176"/>
            <a:ext cx="4421261" cy="215922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2F9F92F-69AE-19CC-C2DB-7E6CFEDE8B0E}"/>
              </a:ext>
            </a:extLst>
          </p:cNvPr>
          <p:cNvCxnSpPr>
            <a:cxnSpLocks/>
          </p:cNvCxnSpPr>
          <p:nvPr/>
        </p:nvCxnSpPr>
        <p:spPr>
          <a:xfrm>
            <a:off x="687977" y="4232366"/>
            <a:ext cx="10816046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FE8E969-0967-8009-79CA-D1C9F5B59610}"/>
              </a:ext>
            </a:extLst>
          </p:cNvPr>
          <p:cNvSpPr txBox="1"/>
          <p:nvPr/>
        </p:nvSpPr>
        <p:spPr>
          <a:xfrm>
            <a:off x="6549390" y="3375540"/>
            <a:ext cx="3753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분류 문제에서 예측 확률 분포와 실제 라벨</a:t>
            </a:r>
            <a:r>
              <a:rPr lang="en-US" altLang="ko-KR" sz="1400" dirty="0"/>
              <a:t>(</a:t>
            </a:r>
            <a:r>
              <a:rPr lang="ko-KR" altLang="en-US" sz="1400" dirty="0"/>
              <a:t>참값</a:t>
            </a:r>
            <a:r>
              <a:rPr lang="en-US" altLang="ko-KR" sz="1400" dirty="0"/>
              <a:t>) </a:t>
            </a:r>
            <a:r>
              <a:rPr lang="ko-KR" altLang="en-US" sz="1400" dirty="0"/>
              <a:t>분포 간의 차이를 측정하는 방법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D9DA0-0F43-95A5-3B27-9E9BCF5BA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886" y="2270345"/>
            <a:ext cx="2882402" cy="88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AF7EBE-B9D1-E2CC-1661-74A9B0119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577" y="2327384"/>
            <a:ext cx="8538845" cy="397824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1: Introduction and Word Vectors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7192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2: Word Vectors, Word Senses, and Neural Classifiers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356C2A-C920-EC7D-6414-2CD0D746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" y="2664822"/>
            <a:ext cx="5845733" cy="33465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6CE051-4D1F-6761-1951-3ADFCB126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971" y="3429000"/>
            <a:ext cx="4949836" cy="23012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7830B4-65C7-151F-4EF5-989A52791CED}"/>
                  </a:ext>
                </a:extLst>
              </p:cNvPr>
              <p:cNvSpPr txBox="1"/>
              <p:nvPr/>
            </p:nvSpPr>
            <p:spPr>
              <a:xfrm>
                <a:off x="581193" y="2141602"/>
                <a:ext cx="375339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1" dirty="0"/>
                  <a:t>How to calculate </a:t>
                </a:r>
                <a14:m>
                  <m:oMath xmlns:m="http://schemas.openxmlformats.org/officeDocument/2006/math">
                    <m:r>
                      <a:rPr lang="en-US" altLang="ko-KR" sz="1400" b="1" i="0" smtClean="0">
                        <a:latin typeface="Cambria Math" panose="02040503050406030204" pitchFamily="18" charset="0"/>
                      </a:rPr>
                      <m:t>𝐪</m:t>
                    </m:r>
                    <m:d>
                      <m:d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en-US" altLang="ko-KR" sz="1400" b="1" dirty="0"/>
                  <a:t>?</a:t>
                </a:r>
                <a:endParaRPr lang="ko-KR" altLang="en-US" sz="1400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7830B4-65C7-151F-4EF5-989A52791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3" y="2141602"/>
                <a:ext cx="3753395" cy="307777"/>
              </a:xfrm>
              <a:prstGeom prst="rect">
                <a:avLst/>
              </a:prstGeom>
              <a:blipFill>
                <a:blip r:embed="rId5"/>
                <a:stretch>
                  <a:fillRect l="-487"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247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2: Word Vectors, Word Senses, and Neural Classifiers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7E9924-53D2-2466-F95F-41345BB80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93" y="2750711"/>
            <a:ext cx="5514807" cy="31675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322D9F-DE63-763B-47A1-C563F842A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018" y="2779286"/>
            <a:ext cx="4510791" cy="286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3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2: Word Vectors, Word Senses, and Neural Classifiers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F8DF5C-BBA9-270A-E287-920DFD30E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497" y="2264301"/>
            <a:ext cx="7829006" cy="419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8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2: Word Vectors, Word Senses, and Neural Classifiers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DE37E0-8F83-850E-B074-22B8E2B30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441" y="3827179"/>
            <a:ext cx="6953115" cy="27456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10816D-CB2F-44D4-B09B-C0E62A1A8A20}"/>
                  </a:ext>
                </a:extLst>
              </p:cNvPr>
              <p:cNvSpPr txBox="1"/>
              <p:nvPr/>
            </p:nvSpPr>
            <p:spPr>
              <a:xfrm>
                <a:off x="377681" y="1987627"/>
                <a:ext cx="11436636" cy="1482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/>
                  <a:t>NLP 딥러닝 모델에서의 학습 과정</a:t>
                </a:r>
                <a:endParaRPr lang="en-US" altLang="ko-KR" sz="1400" dirty="0"/>
              </a:p>
              <a:p>
                <a:pPr>
                  <a:lnSpc>
                    <a:spcPct val="150000"/>
                  </a:lnSpc>
                </a:pPr>
                <a:endParaRPr lang="ko-KR" altLang="en-US" sz="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dirty="0"/>
                  <a:t>가중치 </a:t>
                </a:r>
                <a14:m>
                  <m:oMath xmlns:m="http://schemas.openxmlformats.org/officeDocument/2006/math">
                    <m:r>
                      <a:rPr lang="ko-KR" altLang="en-US" sz="1400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ko-KR" altLang="en-US" sz="1400" b="1" dirty="0"/>
                  <a:t>와 단어 벡터 </a:t>
                </a:r>
                <a14:m>
                  <m:oMath xmlns:m="http://schemas.openxmlformats.org/officeDocument/2006/math">
                    <m:r>
                      <a:rPr lang="ko-KR" altLang="en-US" sz="1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ko-KR" altLang="en-US" sz="1400" b="1" dirty="0"/>
                  <a:t>를 모두 학습</a:t>
                </a:r>
                <a:r>
                  <a:rPr lang="en-US" altLang="ko-KR" sz="1400" b="1" dirty="0"/>
                  <a:t>.</a:t>
                </a:r>
                <a:endParaRPr lang="ko-KR" altLang="en-US" sz="1400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/>
                  <a:t>단어 벡터는 </a:t>
                </a:r>
                <a:r>
                  <a:rPr lang="en-US" altLang="ko-KR" sz="1400" dirty="0"/>
                  <a:t>one-hot vector</a:t>
                </a:r>
                <a:r>
                  <a:rPr lang="ko-KR" altLang="en-US" sz="1400" dirty="0"/>
                  <a:t>를 </a:t>
                </a:r>
                <a:r>
                  <a:rPr lang="ko-KR" altLang="en-US" sz="1400" dirty="0" err="1"/>
                  <a:t>재표현</a:t>
                </a:r>
                <a:r>
                  <a:rPr lang="ko-KR" altLang="en-US" sz="1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embedding layer</a:t>
                </a:r>
                <a:r>
                  <a:rPr lang="ko-KR" altLang="en-US" sz="1400" dirty="0"/>
                  <a:t>를 통해 벡터 공간에서 쉽게 분류할 수 있도록 학습.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/>
                  <a:t>문제는 </a:t>
                </a:r>
                <a:r>
                  <a:rPr lang="ko-KR" altLang="en-US" sz="1400" b="1" dirty="0"/>
                  <a:t>모델의 매개변수 수는 매우 큼</a:t>
                </a:r>
                <a:r>
                  <a:rPr lang="ko-KR" altLang="en-US" sz="1400" dirty="0"/>
                  <a:t>, 특히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ko-KR" altLang="en-US" sz="1400" i="1" dirty="0" err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ko-KR" altLang="en-US" sz="1400" dirty="0"/>
                  <a:t> 항이 큼</a:t>
                </a:r>
                <a:r>
                  <a:rPr lang="en-US" altLang="ko-KR" sz="1400" dirty="0"/>
                  <a:t>.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10816D-CB2F-44D4-B09B-C0E62A1A8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81" y="1987627"/>
                <a:ext cx="11436636" cy="1482457"/>
              </a:xfrm>
              <a:prstGeom prst="rect">
                <a:avLst/>
              </a:prstGeom>
              <a:blipFill>
                <a:blip r:embed="rId4"/>
                <a:stretch>
                  <a:fillRect l="-160" b="-32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738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2: Word Vectors, Word Senses, and Neural Classifiers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C94502-B824-9FE8-F704-9A786FB2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" y="2014304"/>
            <a:ext cx="8172450" cy="45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94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2: Word Vectors, Word Senses, and Neural Classifiers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DC45EE-B5FB-5D86-9DF9-846306E37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4" y="2018408"/>
            <a:ext cx="7516112" cy="4109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04FBD0-809E-5A40-044F-D745E35E7736}"/>
              </a:ext>
            </a:extLst>
          </p:cNvPr>
          <p:cNvSpPr txBox="1"/>
          <p:nvPr/>
        </p:nvSpPr>
        <p:spPr>
          <a:xfrm>
            <a:off x="6096000" y="5681960"/>
            <a:ext cx="488649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이 과정에서 각 로지스틱 회귀가 무엇을 예측하는지를 </a:t>
            </a:r>
            <a:r>
              <a:rPr lang="ko-KR" altLang="en-US" sz="1400" b="1" dirty="0">
                <a:solidFill>
                  <a:srgbClr val="FF0000"/>
                </a:solidFill>
              </a:rPr>
              <a:t>사전에 결정할 필요가 없으며</a:t>
            </a:r>
            <a:r>
              <a:rPr lang="en-US" altLang="ko-KR" sz="1400" b="1" dirty="0"/>
              <a:t>, </a:t>
            </a:r>
            <a:br>
              <a:rPr lang="en-US" altLang="ko-KR" sz="1400" b="1" dirty="0"/>
            </a:br>
            <a:r>
              <a:rPr lang="ko-KR" altLang="en-US" sz="1400" b="1" dirty="0">
                <a:solidFill>
                  <a:srgbClr val="FF0000"/>
                </a:solidFill>
              </a:rPr>
              <a:t>학습을 통해 자동으로 최적의 예측을 수행</a:t>
            </a:r>
          </a:p>
        </p:txBody>
      </p:sp>
    </p:spTree>
    <p:extLst>
      <p:ext uri="{BB962C8B-B14F-4D97-AF65-F5344CB8AC3E}">
        <p14:creationId xmlns:p14="http://schemas.microsoft.com/office/powerpoint/2010/main" val="3377417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2: Word Vectors, Word Senses, and Neural Classifiers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D207E1-2A4F-5C92-6C6D-9A33BDF7B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" y="2594329"/>
            <a:ext cx="7210089" cy="35875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66180D-FD0B-D8A1-90FB-E87559EA7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282" y="3056997"/>
            <a:ext cx="3819525" cy="266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58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2: Word Vectors, Word Senses, and Neural Classifiers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9E0EEB-1712-58E4-3D5F-BA8F39E3E28D}"/>
              </a:ext>
            </a:extLst>
          </p:cNvPr>
          <p:cNvSpPr txBox="1"/>
          <p:nvPr/>
        </p:nvSpPr>
        <p:spPr>
          <a:xfrm>
            <a:off x="476249" y="5297345"/>
            <a:ext cx="112395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비선형성이 없으면 딥러닝 신경망은 선형 변환 이상의 작업을 수행할 수 없음. </a:t>
            </a:r>
            <a:br>
              <a:rPr lang="en-US" altLang="ko-KR" sz="1400" b="1" dirty="0"/>
            </a:br>
            <a:r>
              <a:rPr lang="ko-KR" altLang="en-US" sz="1400" b="1" dirty="0"/>
              <a:t>여러 층이 있어도 단순히 하나의 선형 변환으로 축약.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비선형성을 도입하면 신경망이 더 복잡한 함수들을 근사할 수 있게 되어, 더 복잡한 패턴을 학습할 수 있음.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A675B7-A591-763A-5D27-7F9C136FD43B}"/>
              </a:ext>
            </a:extLst>
          </p:cNvPr>
          <p:cNvGrpSpPr/>
          <p:nvPr/>
        </p:nvGrpSpPr>
        <p:grpSpPr>
          <a:xfrm>
            <a:off x="658095" y="3080100"/>
            <a:ext cx="6257758" cy="1244249"/>
            <a:chOff x="581193" y="3092827"/>
            <a:chExt cx="7662383" cy="139906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941CD64-C270-A4DB-DD49-5E748F5BE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404" b="66186"/>
            <a:stretch/>
          </p:blipFill>
          <p:spPr>
            <a:xfrm>
              <a:off x="581193" y="3092827"/>
              <a:ext cx="2319882" cy="139906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4CB99FB-A052-6255-5A48-2BEBDA00A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4775" b="33814"/>
            <a:stretch/>
          </p:blipFill>
          <p:spPr>
            <a:xfrm>
              <a:off x="3252443" y="3092827"/>
              <a:ext cx="2319882" cy="139906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245CCE0-2E11-687F-6EF8-3473826C6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6186" b="2404"/>
            <a:stretch/>
          </p:blipFill>
          <p:spPr>
            <a:xfrm>
              <a:off x="5923694" y="3092827"/>
              <a:ext cx="2319882" cy="1399068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CE198DF-6B6A-76FD-18EC-6363B6E66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104" y="2537175"/>
            <a:ext cx="4114801" cy="213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2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1: Introduction and Word Vectors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4A54B1-DE47-48DF-E2EE-3B892FD76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" y="2628791"/>
            <a:ext cx="5456451" cy="3231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DA9D02-FAC8-CB22-89FB-753AE25E3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619" y="2628791"/>
            <a:ext cx="4690188" cy="184726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1C32584-A57E-898C-D1F9-AE7962434F3C}"/>
              </a:ext>
            </a:extLst>
          </p:cNvPr>
          <p:cNvSpPr/>
          <p:nvPr/>
        </p:nvSpPr>
        <p:spPr>
          <a:xfrm>
            <a:off x="5750352" y="3552423"/>
            <a:ext cx="895739" cy="3664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F0EF78-367C-8FDC-1FD7-85AA3550A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619" y="4565534"/>
            <a:ext cx="4224126" cy="517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49ABF0-BCE1-63E5-BA09-ADC0EBB28500}"/>
              </a:ext>
            </a:extLst>
          </p:cNvPr>
          <p:cNvSpPr txBox="1"/>
          <p:nvPr/>
        </p:nvSpPr>
        <p:spPr>
          <a:xfrm>
            <a:off x="6682519" y="5706752"/>
            <a:ext cx="4700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denotational semantics</a:t>
            </a:r>
            <a:r>
              <a:rPr lang="ko-KR" altLang="en-US" sz="1400" b="1" dirty="0"/>
              <a:t>는 단어의 의미를 잘 담지 못함</a:t>
            </a:r>
            <a:r>
              <a:rPr lang="en-US" altLang="ko-KR" sz="1400" b="1" dirty="0"/>
              <a:t>!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35745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1: Introduction and Word Vectors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92BC5C-4B03-56EA-4F7B-C2A984431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87" y="3032449"/>
            <a:ext cx="6929546" cy="27672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919379-28BC-61AC-BD84-9B9ACB1CA89A}"/>
              </a:ext>
            </a:extLst>
          </p:cNvPr>
          <p:cNvSpPr txBox="1"/>
          <p:nvPr/>
        </p:nvSpPr>
        <p:spPr>
          <a:xfrm>
            <a:off x="581193" y="2064021"/>
            <a:ext cx="7261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Distributional semantics</a:t>
            </a:r>
            <a:r>
              <a:rPr lang="ko-KR" altLang="en-US" sz="1400" b="1" dirty="0"/>
              <a:t>: 주변에서 자주 나타나는 문맥에 의해 단어의 의미를 부여</a:t>
            </a:r>
            <a:r>
              <a:rPr lang="en-US" altLang="ko-KR" sz="1400" b="1" dirty="0"/>
              <a:t>!</a:t>
            </a:r>
            <a:endParaRPr lang="ko-KR" altLang="en-US" sz="1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7274D8-3327-1918-5BCC-006381ABC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003" y="3331028"/>
            <a:ext cx="2659031" cy="2544046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200C80EC-B0EC-7E2E-6893-5E55A6BCB749}"/>
              </a:ext>
            </a:extLst>
          </p:cNvPr>
          <p:cNvSpPr/>
          <p:nvPr/>
        </p:nvSpPr>
        <p:spPr>
          <a:xfrm>
            <a:off x="4273419" y="4206284"/>
            <a:ext cx="3926633" cy="307777"/>
          </a:xfrm>
          <a:custGeom>
            <a:avLst/>
            <a:gdLst>
              <a:gd name="connsiteX0" fmla="*/ 0 w 4208106"/>
              <a:gd name="connsiteY0" fmla="*/ 186612 h 279918"/>
              <a:gd name="connsiteX1" fmla="*/ 2948473 w 4208106"/>
              <a:gd name="connsiteY1" fmla="*/ 0 h 279918"/>
              <a:gd name="connsiteX2" fmla="*/ 4208106 w 4208106"/>
              <a:gd name="connsiteY2" fmla="*/ 279918 h 279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8106" h="279918">
                <a:moveTo>
                  <a:pt x="0" y="186612"/>
                </a:moveTo>
                <a:lnTo>
                  <a:pt x="2948473" y="0"/>
                </a:lnTo>
                <a:lnTo>
                  <a:pt x="4208106" y="279918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DEC401-34C7-5751-3E8C-60C3F5AFCE55}"/>
              </a:ext>
            </a:extLst>
          </p:cNvPr>
          <p:cNvSpPr txBox="1"/>
          <p:nvPr/>
        </p:nvSpPr>
        <p:spPr>
          <a:xfrm>
            <a:off x="8014997" y="5994682"/>
            <a:ext cx="39266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word embedding</a:t>
            </a:r>
            <a:r>
              <a:rPr lang="ko-KR" altLang="en-US" sz="1400" b="1" dirty="0"/>
              <a:t> 또는 </a:t>
            </a:r>
            <a:r>
              <a:rPr lang="en-US" altLang="ko-KR" sz="1400" b="1" dirty="0"/>
              <a:t>word representation</a:t>
            </a:r>
          </a:p>
          <a:p>
            <a:pPr algn="ctr"/>
            <a:r>
              <a:rPr lang="ko-KR" altLang="en-US" sz="1400" b="1" dirty="0"/>
              <a:t>이라고도 하며 확률 분포 형태임</a:t>
            </a:r>
          </a:p>
        </p:txBody>
      </p:sp>
    </p:spTree>
    <p:extLst>
      <p:ext uri="{BB962C8B-B14F-4D97-AF65-F5344CB8AC3E}">
        <p14:creationId xmlns:p14="http://schemas.microsoft.com/office/powerpoint/2010/main" val="513194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1: Introduction and Word Vectors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6F75A5-9A11-6909-6B86-146FA876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" y="2388607"/>
            <a:ext cx="6217093" cy="23892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358841-BF44-376D-8823-BCEF762703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51"/>
          <a:stretch/>
        </p:blipFill>
        <p:spPr>
          <a:xfrm>
            <a:off x="7167131" y="2872233"/>
            <a:ext cx="4229072" cy="2041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10881-E32B-E8AC-7686-DCF83A5BB22B}"/>
              </a:ext>
            </a:extLst>
          </p:cNvPr>
          <p:cNvSpPr txBox="1"/>
          <p:nvPr/>
        </p:nvSpPr>
        <p:spPr>
          <a:xfrm>
            <a:off x="6727121" y="5140191"/>
            <a:ext cx="5109091" cy="1158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/>
              <a:t>Keypoint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ko-KR" altLang="en-US" sz="6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 중심 단어와 주변 단어 벡터의 유사도를 계산할 수 있는가</a:t>
            </a:r>
            <a:r>
              <a:rPr lang="en-US" altLang="ko-KR" sz="1400" b="1" dirty="0"/>
              <a:t>?</a:t>
            </a:r>
            <a:endParaRPr lang="ko-KR" altLang="en-US" sz="14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 유사도를 기반으로 확률 분포로 표현할 수 있나</a:t>
            </a:r>
            <a:r>
              <a:rPr lang="en-US" altLang="ko-KR" sz="1400" b="1" dirty="0"/>
              <a:t>?</a:t>
            </a:r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8D7D4-AE74-5B31-236C-ECD5895E9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3" y="5004455"/>
            <a:ext cx="4723526" cy="12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1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CC3BB3-8A48-13FD-AB8C-7ACED35CA5DC}"/>
              </a:ext>
            </a:extLst>
          </p:cNvPr>
          <p:cNvGrpSpPr/>
          <p:nvPr/>
        </p:nvGrpSpPr>
        <p:grpSpPr>
          <a:xfrm>
            <a:off x="6560631" y="2070351"/>
            <a:ext cx="5347957" cy="3069660"/>
            <a:chOff x="6878198" y="2211467"/>
            <a:chExt cx="4861228" cy="29285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160F266-5AC9-4EB8-A9E2-D5D2857A7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8198" y="2211467"/>
              <a:ext cx="4110622" cy="243506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B46C7E8-2E98-94D2-E10C-F4B083676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8198" y="3894483"/>
              <a:ext cx="4861228" cy="1245526"/>
            </a:xfrm>
            <a:prstGeom prst="rect">
              <a:avLst/>
            </a:prstGeom>
          </p:spPr>
        </p:pic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1: Introduction and Word Vectors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489C46-5F20-C407-FAF6-C9369226E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52" y="2030101"/>
            <a:ext cx="6135945" cy="360873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4FD4766-452F-FA97-319E-E57B7EA9050D}"/>
              </a:ext>
            </a:extLst>
          </p:cNvPr>
          <p:cNvSpPr/>
          <p:nvPr/>
        </p:nvSpPr>
        <p:spPr>
          <a:xfrm>
            <a:off x="3872204" y="3039265"/>
            <a:ext cx="1203649" cy="335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113E6C4-D225-FF9D-A1F7-DBF16AAC865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075853" y="2221908"/>
            <a:ext cx="1430895" cy="985308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7234CA-3182-4222-F18C-E87A5A9B502A}"/>
              </a:ext>
            </a:extLst>
          </p:cNvPr>
          <p:cNvSpPr txBox="1"/>
          <p:nvPr/>
        </p:nvSpPr>
        <p:spPr>
          <a:xfrm>
            <a:off x="6217260" y="5323693"/>
            <a:ext cx="6034699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/>
              <a:t>중심 단어와 주변 단어의 유사도를 벡터 내적으로 계산</a:t>
            </a:r>
            <a:r>
              <a:rPr lang="en-US" altLang="ko-KR" sz="1400" b="1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/>
              <a:t>내적 값을 지수 함수로 변환하여 양수로 만듦</a:t>
            </a:r>
            <a:r>
              <a:rPr lang="en-US" altLang="ko-KR" sz="1400" b="1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/>
              <a:t>전체 어휘에 대해 </a:t>
            </a:r>
            <a:r>
              <a:rPr lang="ko-KR" altLang="en-US" sz="1400" b="1" dirty="0" err="1"/>
              <a:t>정규화하여</a:t>
            </a:r>
            <a:r>
              <a:rPr lang="ko-KR" altLang="en-US" sz="1400" b="1" dirty="0"/>
              <a:t> 주변 단어의 등장 확률을 계산</a:t>
            </a:r>
            <a:r>
              <a:rPr lang="en-US" altLang="ko-KR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0273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1: Introduction and Word Vectors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6FAA5E-7379-5339-E2A1-5C5DC23A4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387" y="2087195"/>
            <a:ext cx="7941226" cy="30528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F86C9F-8EA1-D99B-A6F9-C995B4D01DFC}"/>
                  </a:ext>
                </a:extLst>
              </p:cNvPr>
              <p:cNvSpPr txBox="1"/>
              <p:nvPr/>
            </p:nvSpPr>
            <p:spPr>
              <a:xfrm>
                <a:off x="3093079" y="5273002"/>
                <a:ext cx="6005842" cy="1343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b="1" dirty="0"/>
                  <a:t>파라미터의</a:t>
                </a:r>
                <a:r>
                  <a:rPr lang="en-US" altLang="ko-KR" sz="1400" b="1" dirty="0"/>
                  <a:t> </a:t>
                </a:r>
                <a:r>
                  <a:rPr lang="ko-KR" altLang="en-US" sz="1400" b="1" dirty="0"/>
                  <a:t>크기가 왜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𝒅𝑽</m:t>
                    </m:r>
                  </m:oMath>
                </a14:m>
                <a:r>
                  <a:rPr lang="ko-KR" altLang="en-US" sz="1400" b="1" dirty="0"/>
                  <a:t>인가</a:t>
                </a:r>
                <a:r>
                  <a:rPr lang="en-US" altLang="ko-KR" sz="1400" b="1" dirty="0"/>
                  <a:t>?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dirty="0"/>
                  <a:t>전체 어휘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US" altLang="ko-KR" sz="1400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dirty="0"/>
                  <a:t>단어 벡터 크기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endParaRPr lang="en-US" altLang="ko-KR" sz="1400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dirty="0"/>
                  <a:t>중심 단어일 경우 </a:t>
                </a:r>
                <a:r>
                  <a:rPr lang="en-US" altLang="ko-KR" sz="1400" b="1" dirty="0"/>
                  <a:t>&amp;</a:t>
                </a:r>
                <a:r>
                  <a:rPr lang="ko-KR" altLang="en-US" sz="1400" b="1" dirty="0"/>
                  <a:t> 주변 단어일 경우를 고려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ko-KR" sz="1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F86C9F-8EA1-D99B-A6F9-C995B4D0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079" y="5273002"/>
                <a:ext cx="6005842" cy="1343958"/>
              </a:xfrm>
              <a:prstGeom prst="rect">
                <a:avLst/>
              </a:prstGeom>
              <a:blipFill>
                <a:blip r:embed="rId4"/>
                <a:stretch>
                  <a:fillRect l="-304"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32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2: Word Vectors, Word Senses, and Neural Classifiers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86C9F-8EA1-D99B-A6F9-C995B4D01DFC}"/>
              </a:ext>
            </a:extLst>
          </p:cNvPr>
          <p:cNvSpPr txBox="1"/>
          <p:nvPr/>
        </p:nvSpPr>
        <p:spPr>
          <a:xfrm>
            <a:off x="441234" y="5289486"/>
            <a:ext cx="6005842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Bag of Words </a:t>
            </a:r>
            <a:r>
              <a:rPr lang="ko-KR" altLang="en-US" sz="1400" b="1" dirty="0"/>
              <a:t>모델</a:t>
            </a:r>
            <a:r>
              <a:rPr lang="en-US" altLang="ko-KR" sz="1400" dirty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특정 위치에서 동일한 예측을 반복적으로 수행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문맥에서 자주 나타나는 모든 단어에 대해 높은 확률을 할당하는 모델을 만들도록 함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6F665F-45AB-9689-1BE5-F49A84ED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050" y="2057661"/>
            <a:ext cx="6540759" cy="3563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428EF8-6312-4E79-7779-0B88542F3BBF}"/>
                  </a:ext>
                </a:extLst>
              </p:cNvPr>
              <p:cNvSpPr txBox="1"/>
              <p:nvPr/>
            </p:nvSpPr>
            <p:spPr>
              <a:xfrm>
                <a:off x="441234" y="2216917"/>
                <a:ext cx="6005842" cy="697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ko-KR" altLang="en-US" sz="1400" dirty="0"/>
                  <a:t>벡터는 </a:t>
                </a:r>
                <a:r>
                  <a:rPr lang="en-US" altLang="ko-KR" sz="1400" dirty="0"/>
                  <a:t>outside words (</a:t>
                </a:r>
                <a:r>
                  <a:rPr lang="ko-KR" altLang="en-US" sz="1400" dirty="0"/>
                  <a:t>문맥 단어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에 해당하는 벡터</a:t>
                </a:r>
                <a:endParaRPr lang="en-US" altLang="ko-KR" sz="14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sz="1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ko-KR" altLang="en-US" sz="1400" dirty="0"/>
                  <a:t>벡터는 </a:t>
                </a:r>
                <a:r>
                  <a:rPr lang="en-US" altLang="ko-KR" sz="1400" dirty="0"/>
                  <a:t>center words (</a:t>
                </a:r>
                <a:r>
                  <a:rPr lang="ko-KR" altLang="en-US" sz="1400" dirty="0"/>
                  <a:t>중심 단어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에 해당하는 벡터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428EF8-6312-4E79-7779-0B88542F3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34" y="2216917"/>
                <a:ext cx="6005842" cy="697627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130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E3D9D6-AC72-73E0-CEE3-C49B5C9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2: Word Vectors, Word Senses, and Neural Classifiers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40150B-F3FD-3E7F-7EC7-5D3E1FEB6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" y="2335308"/>
            <a:ext cx="5900786" cy="24025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76CB7A-E7B5-BE4D-54BB-6642BB98D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432" y="2335308"/>
            <a:ext cx="4860375" cy="3571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E67FEB-7CCE-08EA-9224-470CED66D0FC}"/>
                  </a:ext>
                </a:extLst>
              </p:cNvPr>
              <p:cNvSpPr txBox="1"/>
              <p:nvPr/>
            </p:nvSpPr>
            <p:spPr>
              <a:xfrm>
                <a:off x="581193" y="4900977"/>
                <a:ext cx="7713721" cy="1343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dirty="0"/>
                  <a:t>각 </a:t>
                </a:r>
                <a:r>
                  <a:rPr lang="en-US" altLang="ko-KR" sz="1400" b="1" dirty="0"/>
                  <a:t>window</a:t>
                </a:r>
                <a:r>
                  <a:rPr lang="ko-KR" altLang="en-US" sz="1400" b="1" dirty="0"/>
                  <a:t>에서 모델이 처리하는 단어의 수는 최대 </a:t>
                </a:r>
                <a14:m>
                  <m:oMath xmlns:m="http://schemas.openxmlformats.org/officeDocument/2006/math">
                    <m:r>
                      <a:rPr lang="en-US" altLang="ko-KR" sz="14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ko-KR" altLang="en-US" sz="1400" b="1" dirty="0"/>
                  <a:t>로 매우 적음</a:t>
                </a:r>
                <a:r>
                  <a:rPr lang="en-US" altLang="ko-KR" sz="1400" b="1" dirty="0"/>
                  <a:t>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0" dirty="0" smtClean="0"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b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sSub>
                      <m:sSubPr>
                        <m:ctrlPr>
                          <a:rPr lang="en-US" altLang="ko-KR" sz="1400" b="1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dirty="0" err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ko-KR" sz="1400" b="1" i="1" dirty="0" err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1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b="1" dirty="0"/>
                  <a:t> </a:t>
                </a:r>
                <a:r>
                  <a:rPr lang="ko-KR" altLang="en-US" sz="1400" b="1" dirty="0"/>
                  <a:t>는 대부분의 요소가 </a:t>
                </a:r>
                <a:r>
                  <a:rPr lang="en-US" altLang="ko-KR" sz="1400" b="1" dirty="0"/>
                  <a:t>0</a:t>
                </a:r>
                <a:r>
                  <a:rPr lang="ko-KR" altLang="en-US" sz="1400" b="1" dirty="0"/>
                  <a:t>인 매우 희소</a:t>
                </a:r>
                <a:r>
                  <a:rPr lang="en-US" altLang="ko-KR" sz="1400" b="1" dirty="0"/>
                  <a:t>(sparse)</a:t>
                </a:r>
                <a:r>
                  <a:rPr lang="ko-KR" altLang="en-US" sz="1400" b="1" dirty="0"/>
                  <a:t>한 형태를 가지는 문제 발생</a:t>
                </a:r>
                <a:endParaRPr lang="en-US" altLang="ko-KR" sz="1400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dirty="0"/>
                  <a:t>해결책으로</a:t>
                </a:r>
                <a:r>
                  <a:rPr lang="en-US" altLang="ko-KR" sz="1400" b="1" dirty="0"/>
                  <a:t>, </a:t>
                </a:r>
                <a:r>
                  <a:rPr lang="ko-KR" altLang="en-US" sz="1400" b="1" dirty="0" err="1"/>
                  <a:t>임베딩</a:t>
                </a:r>
                <a:r>
                  <a:rPr lang="ko-KR" altLang="en-US" sz="1400" b="1" dirty="0"/>
                  <a:t> 행렬 𝑈와 𝑉의 특정 행만 업데이트하는 희소 행렬</a:t>
                </a:r>
                <a:r>
                  <a:rPr lang="en-US" altLang="ko-KR" sz="1400" b="1" dirty="0"/>
                  <a:t>(sparse matrix) </a:t>
                </a:r>
                <a:r>
                  <a:rPr lang="ko-KR" altLang="en-US" sz="1400" b="1" dirty="0"/>
                  <a:t>업데이트 연산으로 해결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E67FEB-7CCE-08EA-9224-470CED66D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3" y="4900977"/>
                <a:ext cx="7713721" cy="1343381"/>
              </a:xfrm>
              <a:prstGeom prst="rect">
                <a:avLst/>
              </a:prstGeom>
              <a:blipFill>
                <a:blip r:embed="rId5"/>
                <a:stretch>
                  <a:fillRect l="-79"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255558"/>
      </p:ext>
    </p:extLst>
  </p:cSld>
  <p:clrMapOvr>
    <a:masterClrMapping/>
  </p:clrMapOvr>
</p:sld>
</file>

<file path=ppt/theme/theme1.xml><?xml version="1.0" encoding="utf-8"?>
<a:theme xmlns:a="http://schemas.openxmlformats.org/drawingml/2006/main" name="분할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193_TF56390039_Win32" id="{707A4A1A-4F78-4BC1-ACAA-72291CC81BA2}" vid="{618383A2-873E-4A97-9049-BE9F52CBC0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{46FB420C-BB8F-4B8D-B8E3-79A95E15FC72}tf56390039_win32</Template>
  <TotalTime>3674</TotalTime>
  <Words>1090</Words>
  <Application>Microsoft Office PowerPoint</Application>
  <PresentationFormat>와이드스크린</PresentationFormat>
  <Paragraphs>121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Arial</vt:lpstr>
      <vt:lpstr>Cambria Math</vt:lpstr>
      <vt:lpstr>Wingdings 2</vt:lpstr>
      <vt:lpstr>분할</vt:lpstr>
      <vt:lpstr>CS229n 2023 | Week 1-1 박병민</vt:lpstr>
      <vt:lpstr>Lecture 1: Introduction and Word Vectors</vt:lpstr>
      <vt:lpstr>Lecture 1: Introduction and Word Vectors</vt:lpstr>
      <vt:lpstr>Lecture 1: Introduction and Word Vectors</vt:lpstr>
      <vt:lpstr>Lecture 1: Introduction and Word Vectors</vt:lpstr>
      <vt:lpstr>Lecture 1: Introduction and Word Vectors</vt:lpstr>
      <vt:lpstr>Lecture 1: Introduction and Word Vectors</vt:lpstr>
      <vt:lpstr>Lecture 2: Word Vectors, Word Senses, and Neural Classifiers</vt:lpstr>
      <vt:lpstr>Lecture 2: Word Vectors, Word Senses, and Neural Classifiers</vt:lpstr>
      <vt:lpstr>Lecture 2: Word Vectors, Word Senses, and Neural Classifiers</vt:lpstr>
      <vt:lpstr>Lecture 2: Word Vectors, Word Senses, and Neural Classifiers</vt:lpstr>
      <vt:lpstr>Lecture 2: Word Vectors, Word Senses, and Neural Classifiers</vt:lpstr>
      <vt:lpstr>Lecture 2: Word Vectors, Word Senses, and Neural Classifiers</vt:lpstr>
      <vt:lpstr>Lecture 2: Word Vectors, Word Senses, and Neural Classifiers</vt:lpstr>
      <vt:lpstr>Lecture 2: Word Vectors, Word Senses, and Neural Classifiers</vt:lpstr>
      <vt:lpstr>Lecture 2: Word Vectors, Word Senses, and Neural Classifiers</vt:lpstr>
      <vt:lpstr>Lecture 2: Word Vectors, Word Senses, and Neural Classifiers</vt:lpstr>
      <vt:lpstr>Lecture 2: Word Vectors, Word Senses, and Neural Classifiers</vt:lpstr>
      <vt:lpstr>Lecture 2: Word Vectors, Word Senses, and Neural Classifiers</vt:lpstr>
      <vt:lpstr>Lecture 2: Word Vectors, Word Senses, and Neural Classifiers</vt:lpstr>
      <vt:lpstr>Lecture 2: Word Vectors, Word Senses, and Neural Classifiers</vt:lpstr>
      <vt:lpstr>Lecture 2: Word Vectors, Word Senses, and Neural Classifiers</vt:lpstr>
      <vt:lpstr>Lecture 2: Word Vectors, Word Senses, and Neural Classifiers</vt:lpstr>
      <vt:lpstr>Lecture 2: Word Vectors, Word Senses, and Neural Classifiers</vt:lpstr>
      <vt:lpstr>Lecture 2: Word Vectors, Word Senses, and Neural Classifiers</vt:lpstr>
      <vt:lpstr>Lecture 2: Word Vectors, Word Senses, and Neural Classifiers</vt:lpstr>
      <vt:lpstr>Lecture 2: Word Vectors, Word Senses, and Neural Classifiers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세미나 발표</dc:title>
  <dc:creator>박병민</dc:creator>
  <cp:lastModifiedBy>병민 박</cp:lastModifiedBy>
  <cp:revision>124</cp:revision>
  <dcterms:created xsi:type="dcterms:W3CDTF">2023-05-07T09:44:23Z</dcterms:created>
  <dcterms:modified xsi:type="dcterms:W3CDTF">2024-08-31T12:51:44Z</dcterms:modified>
</cp:coreProperties>
</file>